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52" r:id="rId1"/>
  </p:sldMasterIdLst>
  <p:notesMasterIdLst>
    <p:notesMasterId r:id="rId15"/>
  </p:notesMasterIdLst>
  <p:sldIdLst>
    <p:sldId id="256" r:id="rId2"/>
    <p:sldId id="257" r:id="rId3"/>
    <p:sldId id="258" r:id="rId4"/>
    <p:sldId id="266" r:id="rId5"/>
    <p:sldId id="268" r:id="rId6"/>
    <p:sldId id="259" r:id="rId7"/>
    <p:sldId id="260" r:id="rId8"/>
    <p:sldId id="270" r:id="rId9"/>
    <p:sldId id="271" r:id="rId10"/>
    <p:sldId id="261" r:id="rId11"/>
    <p:sldId id="262" r:id="rId12"/>
    <p:sldId id="263" r:id="rId13"/>
    <p:sldId id="264"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1" autoAdjust="0"/>
    <p:restoredTop sz="94660"/>
  </p:normalViewPr>
  <p:slideViewPr>
    <p:cSldViewPr snapToGrid="0">
      <p:cViewPr>
        <p:scale>
          <a:sx n="60" d="100"/>
          <a:sy n="60" d="100"/>
        </p:scale>
        <p:origin x="832" y="21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F2636F-0116-4A92-9617-352281EEB1AA}" type="datetimeFigureOut">
              <a:rPr lang="en-US" smtClean="0"/>
              <a:t>8/2/2022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98B3E1-3375-436C-B7C2-C87691EC1D09}" type="slidenum">
              <a:rPr lang="en-US" smtClean="0"/>
              <a:t>‹#›</a:t>
            </a:fld>
            <a:endParaRPr lang="en-US"/>
          </a:p>
        </p:txBody>
      </p:sp>
    </p:spTree>
    <p:extLst>
      <p:ext uri="{BB962C8B-B14F-4D97-AF65-F5344CB8AC3E}">
        <p14:creationId xmlns:p14="http://schemas.microsoft.com/office/powerpoint/2010/main" val="20411060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5586B75A-687E-405C-8A0B-8D00578BA2C3}" type="datetimeFigureOut">
              <a:rPr lang="en-US" smtClean="0"/>
              <a:pPr/>
              <a:t>8/2/2022</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4FAB73BC-B049-4115-A692-8D63A059BFB8}" type="slidenum">
              <a:rPr lang="en-US" smtClean="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486706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8/2/2022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09448344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8/2/2022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2507658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8/2/2022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4112273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8/2/2022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12873985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8/2/2022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02566910"/>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8/2/2022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1691165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8/2/2022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961968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8/2/2022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675574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8/2/2022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1538369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8/2/2022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971702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586B75A-687E-405C-8A0B-8D00578BA2C3}" type="datetimeFigureOut">
              <a:rPr lang="en-US" smtClean="0"/>
              <a:pPr/>
              <a:t>8/2/2022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6788414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8/2/2022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762116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586B75A-687E-405C-8A0B-8D00578BA2C3}" type="datetimeFigureOut">
              <a:rPr lang="en-US" smtClean="0"/>
              <a:pPr/>
              <a:t>8/2/2022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781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86B75A-687E-405C-8A0B-8D00578BA2C3}" type="datetimeFigureOut">
              <a:rPr lang="en-US" smtClean="0"/>
              <a:pPr/>
              <a:t>8/2/2022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6512253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8/2/2022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766577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8/2/2022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1202149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586B75A-687E-405C-8A0B-8D00578BA2C3}" type="datetimeFigureOut">
              <a:rPr lang="en-US" smtClean="0"/>
              <a:pPr/>
              <a:t>8/2/2022</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50353940"/>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 id="2147483864" r:id="rId12"/>
    <p:sldLayoutId id="2147483865" r:id="rId13"/>
    <p:sldLayoutId id="2147483866" r:id="rId14"/>
    <p:sldLayoutId id="2147483867" r:id="rId15"/>
    <p:sldLayoutId id="2147483868" r:id="rId16"/>
    <p:sldLayoutId id="2147483869" r:id="rId17"/>
  </p:sldLayoutIdLst>
  <p:hf sldNum="0" hdr="0" ftr="0" dt="0"/>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CHICAGO CAR CRASH ANALYSIS</a:t>
            </a:r>
            <a:endParaRPr lang="en-US" dirty="0"/>
          </a:p>
        </p:txBody>
      </p:sp>
      <p:sp>
        <p:nvSpPr>
          <p:cNvPr id="3" name="Subtitle 2"/>
          <p:cNvSpPr>
            <a:spLocks noGrp="1"/>
          </p:cNvSpPr>
          <p:nvPr>
            <p:ph type="subTitle" idx="1"/>
          </p:nvPr>
        </p:nvSpPr>
        <p:spPr/>
        <p:txBody>
          <a:bodyPr/>
          <a:lstStyle/>
          <a:p>
            <a:r>
              <a:rPr lang="en-US" dirty="0" smtClean="0"/>
              <a:t>BY: IBRAHIM HAFIZ</a:t>
            </a:r>
            <a:endParaRPr lang="en-US" dirty="0"/>
          </a:p>
        </p:txBody>
      </p:sp>
      <p:pic>
        <p:nvPicPr>
          <p:cNvPr id="4" name="Picture 3"/>
          <p:cNvPicPr>
            <a:picLocks noChangeAspect="1"/>
          </p:cNvPicPr>
          <p:nvPr/>
        </p:nvPicPr>
        <p:blipFill>
          <a:blip r:embed="rId2"/>
          <a:stretch>
            <a:fillRect/>
          </a:stretch>
        </p:blipFill>
        <p:spPr>
          <a:xfrm>
            <a:off x="1" y="0"/>
            <a:ext cx="12192000" cy="6858000"/>
          </a:xfrm>
          <a:prstGeom prst="rect">
            <a:avLst/>
          </a:prstGeom>
        </p:spPr>
      </p:pic>
    </p:spTree>
    <p:extLst>
      <p:ext uri="{BB962C8B-B14F-4D97-AF65-F5344CB8AC3E}">
        <p14:creationId xmlns:p14="http://schemas.microsoft.com/office/powerpoint/2010/main" val="27246713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893135" y="540290"/>
            <a:ext cx="10419907" cy="5716829"/>
          </a:xfrm>
          <a:prstGeom prst="rect">
            <a:avLst/>
          </a:prstGeom>
        </p:spPr>
      </p:pic>
    </p:spTree>
    <p:extLst>
      <p:ext uri="{BB962C8B-B14F-4D97-AF65-F5344CB8AC3E}">
        <p14:creationId xmlns:p14="http://schemas.microsoft.com/office/powerpoint/2010/main" val="28229857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6624083" y="1233376"/>
            <a:ext cx="4818923" cy="5093197"/>
          </a:xfrm>
          <a:prstGeom prst="rect">
            <a:avLst/>
          </a:prstGeom>
        </p:spPr>
      </p:pic>
      <p:sp>
        <p:nvSpPr>
          <p:cNvPr id="5" name="TextBox 4"/>
          <p:cNvSpPr txBox="1"/>
          <p:nvPr/>
        </p:nvSpPr>
        <p:spPr>
          <a:xfrm>
            <a:off x="839972" y="2530549"/>
            <a:ext cx="5348178" cy="3323987"/>
          </a:xfrm>
          <a:prstGeom prst="rect">
            <a:avLst/>
          </a:prstGeom>
          <a:noFill/>
        </p:spPr>
        <p:txBody>
          <a:bodyPr wrap="square" rtlCol="0">
            <a:spAutoFit/>
          </a:bodyPr>
          <a:lstStyle/>
          <a:p>
            <a:r>
              <a:rPr lang="en-US" sz="2400" dirty="0" smtClean="0">
                <a:latin typeface="Helvetica Neue"/>
              </a:rPr>
              <a:t>- From our histogram we viewed that the age group that were majorly involved in car crashes were from the ages of between 20-39 years.</a:t>
            </a:r>
          </a:p>
          <a:p>
            <a:r>
              <a:rPr lang="en-US" sz="2400" dirty="0" smtClean="0">
                <a:latin typeface="Helvetica Neue"/>
              </a:rPr>
              <a:t>- The histogram also tells us that from the age of 40 there is a gradual decrease in the number of car crashes after the age of 40 years.</a:t>
            </a:r>
          </a:p>
          <a:p>
            <a:endParaRPr lang="en-US" dirty="0"/>
          </a:p>
        </p:txBody>
      </p:sp>
      <p:sp>
        <p:nvSpPr>
          <p:cNvPr id="6" name="TextBox 5"/>
          <p:cNvSpPr txBox="1"/>
          <p:nvPr/>
        </p:nvSpPr>
        <p:spPr>
          <a:xfrm>
            <a:off x="627321" y="1426985"/>
            <a:ext cx="5688422" cy="954107"/>
          </a:xfrm>
          <a:prstGeom prst="rect">
            <a:avLst/>
          </a:prstGeom>
          <a:noFill/>
        </p:spPr>
        <p:txBody>
          <a:bodyPr wrap="square" rtlCol="0">
            <a:spAutoFit/>
          </a:bodyPr>
          <a:lstStyle/>
          <a:p>
            <a:r>
              <a:rPr lang="en-US" sz="2800" b="1" dirty="0" smtClean="0"/>
              <a:t>AGE GROUP LIKELY TO BE INVOLVED IN A CRASH</a:t>
            </a:r>
            <a:endParaRPr lang="en-US" sz="2800" b="1" dirty="0"/>
          </a:p>
        </p:txBody>
      </p:sp>
    </p:spTree>
    <p:extLst>
      <p:ext uri="{BB962C8B-B14F-4D97-AF65-F5344CB8AC3E}">
        <p14:creationId xmlns:p14="http://schemas.microsoft.com/office/powerpoint/2010/main" val="6185329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Recommendations</a:t>
            </a:r>
            <a:endParaRPr lang="en-US" dirty="0"/>
          </a:p>
        </p:txBody>
      </p:sp>
      <p:sp>
        <p:nvSpPr>
          <p:cNvPr id="5" name="Content Placeholder 4"/>
          <p:cNvSpPr>
            <a:spLocks noGrp="1"/>
          </p:cNvSpPr>
          <p:nvPr>
            <p:ph idx="1"/>
          </p:nvPr>
        </p:nvSpPr>
        <p:spPr>
          <a:xfrm>
            <a:off x="786810" y="2503768"/>
            <a:ext cx="10438512" cy="3780073"/>
          </a:xfrm>
        </p:spPr>
        <p:txBody>
          <a:bodyPr>
            <a:normAutofit fontScale="92500" lnSpcReduction="10000"/>
          </a:bodyPr>
          <a:lstStyle/>
          <a:p>
            <a:r>
              <a:rPr lang="en-US" dirty="0" smtClean="0">
                <a:latin typeface="Helvetica Neue"/>
              </a:rPr>
              <a:t>1. We recommend driver education campaign targeting a younger audience from the age of 20-39. From our analysis this age group largely contributed to  ‘preventable’ causes of accidents.</a:t>
            </a:r>
          </a:p>
          <a:p>
            <a:r>
              <a:rPr lang="en-US" dirty="0" smtClean="0">
                <a:latin typeface="Helvetica Neue"/>
              </a:rPr>
              <a:t>2. For the less Preventable cause which compromised 25% of crashes, we would recommend fixing the road defects which was the major contribution of crashes.</a:t>
            </a:r>
          </a:p>
          <a:p>
            <a:r>
              <a:rPr lang="en-US" dirty="0" smtClean="0">
                <a:latin typeface="Helvetica Neue"/>
              </a:rPr>
              <a:t>3. We would also suggest efforts to be focused on the Northern part of the city because crashes were more likely to occur there.</a:t>
            </a:r>
          </a:p>
          <a:p>
            <a:r>
              <a:rPr lang="en-US" dirty="0" smtClean="0">
                <a:latin typeface="Helvetica Neue"/>
              </a:rPr>
              <a:t>4. Lastly, we would recommend to target specific hotspots that are known to be crash magnet areas.</a:t>
            </a:r>
            <a:endParaRPr lang="en-US" dirty="0">
              <a:latin typeface="Helvetica Neue"/>
            </a:endParaRPr>
          </a:p>
        </p:txBody>
      </p:sp>
    </p:spTree>
    <p:extLst>
      <p:ext uri="{BB962C8B-B14F-4D97-AF65-F5344CB8AC3E}">
        <p14:creationId xmlns:p14="http://schemas.microsoft.com/office/powerpoint/2010/main" val="25833528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lstStyle/>
          <a:p>
            <a:r>
              <a:rPr lang="en-US" dirty="0" smtClean="0">
                <a:latin typeface="Helvetica Neue"/>
              </a:rPr>
              <a:t>From our analysis we have concluded that 75% of the crashes in Chicago city were very much preventable and preventative measure can be taken to avoid crashes in the future our recommendations based on our analysis were driver education campaign for younger audiences ages of between 20-39 and fixing of defected road in the city which contributed to crashes as well.</a:t>
            </a:r>
          </a:p>
          <a:p>
            <a:r>
              <a:rPr lang="en-US" dirty="0" smtClean="0">
                <a:latin typeface="Helvetica Neue"/>
              </a:rPr>
              <a:t>Funds and efforts should be prioritized to those areas based on our analysis and predictive models.</a:t>
            </a:r>
            <a:endParaRPr lang="en-US" dirty="0">
              <a:latin typeface="Helvetica Neue"/>
            </a:endParaRPr>
          </a:p>
        </p:txBody>
      </p:sp>
    </p:spTree>
    <p:extLst>
      <p:ext uri="{BB962C8B-B14F-4D97-AF65-F5344CB8AC3E}">
        <p14:creationId xmlns:p14="http://schemas.microsoft.com/office/powerpoint/2010/main" val="9935080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43000" y="-80438"/>
            <a:ext cx="12335000" cy="6938438"/>
          </a:xfrm>
          <a:prstGeom prst="rect">
            <a:avLst/>
          </a:prstGeom>
        </p:spPr>
      </p:pic>
    </p:spTree>
    <p:extLst>
      <p:ext uri="{BB962C8B-B14F-4D97-AF65-F5344CB8AC3E}">
        <p14:creationId xmlns:p14="http://schemas.microsoft.com/office/powerpoint/2010/main" val="15161996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Business Understanding</a:t>
            </a:r>
            <a:endParaRPr lang="en-US" dirty="0"/>
          </a:p>
        </p:txBody>
      </p:sp>
      <p:sp>
        <p:nvSpPr>
          <p:cNvPr id="7" name="Content Placeholder 6"/>
          <p:cNvSpPr>
            <a:spLocks noGrp="1"/>
          </p:cNvSpPr>
          <p:nvPr>
            <p:ph idx="1"/>
          </p:nvPr>
        </p:nvSpPr>
        <p:spPr/>
        <p:txBody>
          <a:bodyPr/>
          <a:lstStyle/>
          <a:p>
            <a:r>
              <a:rPr lang="en-US" dirty="0" smtClean="0"/>
              <a:t>The Vehicle Safety Board of Chicago is launching a campaign to reduce the number of car crashes in the city. Our goal is to provide a data lead solutions and insights that will help the Vehicle Safety board allocate funds and target specific areas which will help reduce the number of car accidents.</a:t>
            </a:r>
            <a:endParaRPr lang="en-US" dirty="0"/>
          </a:p>
        </p:txBody>
      </p:sp>
      <p:pic>
        <p:nvPicPr>
          <p:cNvPr id="8" name="Picture 7"/>
          <p:cNvPicPr>
            <a:picLocks noChangeAspect="1"/>
          </p:cNvPicPr>
          <p:nvPr/>
        </p:nvPicPr>
        <p:blipFill>
          <a:blip r:embed="rId2"/>
          <a:stretch>
            <a:fillRect/>
          </a:stretch>
        </p:blipFill>
        <p:spPr>
          <a:xfrm>
            <a:off x="1149379" y="5682909"/>
            <a:ext cx="9301871" cy="485498"/>
          </a:xfrm>
          <a:prstGeom prst="rect">
            <a:avLst/>
          </a:prstGeom>
        </p:spPr>
      </p:pic>
    </p:spTree>
    <p:extLst>
      <p:ext uri="{BB962C8B-B14F-4D97-AF65-F5344CB8AC3E}">
        <p14:creationId xmlns:p14="http://schemas.microsoft.com/office/powerpoint/2010/main" val="8747274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982132"/>
            <a:ext cx="8942612" cy="862997"/>
          </a:xfrm>
        </p:spPr>
        <p:txBody>
          <a:bodyPr/>
          <a:lstStyle/>
          <a:p>
            <a:r>
              <a:rPr lang="en-US" dirty="0" smtClean="0"/>
              <a:t>What is Our Focus</a:t>
            </a:r>
            <a:endParaRPr lang="en-US" dirty="0"/>
          </a:p>
        </p:txBody>
      </p:sp>
      <p:sp>
        <p:nvSpPr>
          <p:cNvPr id="8" name="Content Placeholder 7"/>
          <p:cNvSpPr>
            <a:spLocks noGrp="1"/>
          </p:cNvSpPr>
          <p:nvPr>
            <p:ph idx="1"/>
          </p:nvPr>
        </p:nvSpPr>
        <p:spPr/>
        <p:txBody>
          <a:bodyPr>
            <a:normAutofit fontScale="85000" lnSpcReduction="10000"/>
          </a:bodyPr>
          <a:lstStyle/>
          <a:p>
            <a:endParaRPr lang="en-US" dirty="0" smtClean="0"/>
          </a:p>
          <a:p>
            <a:endParaRPr lang="en-US" dirty="0"/>
          </a:p>
          <a:p>
            <a:endParaRPr lang="en-US" dirty="0" smtClean="0"/>
          </a:p>
          <a:p>
            <a:endParaRPr lang="en-US" dirty="0"/>
          </a:p>
          <a:p>
            <a:endParaRPr lang="en-US" dirty="0" smtClean="0"/>
          </a:p>
          <a:p>
            <a:endParaRPr lang="en-US" dirty="0"/>
          </a:p>
          <a:p>
            <a:pPr marL="0" indent="0">
              <a:buNone/>
            </a:pPr>
            <a:r>
              <a:rPr lang="en-US" b="1" dirty="0" smtClean="0"/>
              <a:t>Finding the age group that most accidents occur               Understanding whether the </a:t>
            </a:r>
          </a:p>
          <a:p>
            <a:pPr marL="0" indent="0">
              <a:buNone/>
            </a:pPr>
            <a:r>
              <a:rPr lang="en-US" b="1" dirty="0"/>
              <a:t> </a:t>
            </a:r>
            <a:r>
              <a:rPr lang="en-US" b="1" dirty="0" smtClean="0"/>
              <a:t>                                                                                          accidents were preventable or not</a:t>
            </a:r>
          </a:p>
        </p:txBody>
      </p:sp>
      <p:pic>
        <p:nvPicPr>
          <p:cNvPr id="9" name="Picture 8"/>
          <p:cNvPicPr>
            <a:picLocks noChangeAspect="1"/>
          </p:cNvPicPr>
          <p:nvPr/>
        </p:nvPicPr>
        <p:blipFill>
          <a:blip r:embed="rId2"/>
          <a:stretch>
            <a:fillRect/>
          </a:stretch>
        </p:blipFill>
        <p:spPr>
          <a:xfrm>
            <a:off x="1513490" y="2422953"/>
            <a:ext cx="3305208" cy="2482937"/>
          </a:xfrm>
          <a:prstGeom prst="rect">
            <a:avLst/>
          </a:prstGeom>
        </p:spPr>
      </p:pic>
      <p:pic>
        <p:nvPicPr>
          <p:cNvPr id="10" name="Picture 9"/>
          <p:cNvPicPr>
            <a:picLocks noChangeAspect="1"/>
          </p:cNvPicPr>
          <p:nvPr/>
        </p:nvPicPr>
        <p:blipFill>
          <a:blip r:embed="rId3"/>
          <a:stretch>
            <a:fillRect/>
          </a:stretch>
        </p:blipFill>
        <p:spPr>
          <a:xfrm>
            <a:off x="7228488" y="2441379"/>
            <a:ext cx="3668109" cy="2464511"/>
          </a:xfrm>
          <a:prstGeom prst="rect">
            <a:avLst/>
          </a:prstGeom>
        </p:spPr>
      </p:pic>
    </p:spTree>
    <p:extLst>
      <p:ext uri="{BB962C8B-B14F-4D97-AF65-F5344CB8AC3E}">
        <p14:creationId xmlns:p14="http://schemas.microsoft.com/office/powerpoint/2010/main" val="41961065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Understanding</a:t>
            </a:r>
            <a:endParaRPr lang="en-US" dirty="0"/>
          </a:p>
        </p:txBody>
      </p:sp>
      <p:pic>
        <p:nvPicPr>
          <p:cNvPr id="4" name="Content Placeholder 3"/>
          <p:cNvPicPr>
            <a:picLocks noGrp="1" noChangeAspect="1"/>
          </p:cNvPicPr>
          <p:nvPr>
            <p:ph idx="1"/>
          </p:nvPr>
        </p:nvPicPr>
        <p:blipFill>
          <a:blip r:embed="rId2"/>
          <a:stretch>
            <a:fillRect/>
          </a:stretch>
        </p:blipFill>
        <p:spPr>
          <a:xfrm>
            <a:off x="1757850" y="5813605"/>
            <a:ext cx="8059611" cy="420660"/>
          </a:xfrm>
          <a:prstGeom prst="rect">
            <a:avLst/>
          </a:prstGeom>
        </p:spPr>
      </p:pic>
      <p:sp>
        <p:nvSpPr>
          <p:cNvPr id="6" name="TextBox 5"/>
          <p:cNvSpPr txBox="1"/>
          <p:nvPr/>
        </p:nvSpPr>
        <p:spPr>
          <a:xfrm>
            <a:off x="797442" y="2541181"/>
            <a:ext cx="5401339" cy="2862322"/>
          </a:xfrm>
          <a:prstGeom prst="rect">
            <a:avLst/>
          </a:prstGeom>
          <a:noFill/>
        </p:spPr>
        <p:txBody>
          <a:bodyPr wrap="square" rtlCol="0">
            <a:spAutoFit/>
          </a:bodyPr>
          <a:lstStyle/>
          <a:p>
            <a:r>
              <a:rPr lang="en-US" dirty="0" smtClean="0">
                <a:solidFill>
                  <a:srgbClr val="000000"/>
                </a:solidFill>
                <a:latin typeface="Helvetica Neue"/>
              </a:rPr>
              <a:t>- The data we had was majorly numerical. We labeled ‘Preventable’ as </a:t>
            </a:r>
            <a:r>
              <a:rPr lang="en-US" dirty="0">
                <a:solidFill>
                  <a:srgbClr val="000000"/>
                </a:solidFill>
                <a:latin typeface="Helvetica Neue"/>
              </a:rPr>
              <a:t>crashes that could have easily been avoided. </a:t>
            </a:r>
            <a:endParaRPr lang="en-US" dirty="0" smtClean="0">
              <a:solidFill>
                <a:srgbClr val="000000"/>
              </a:solidFill>
              <a:latin typeface="Helvetica Neue"/>
            </a:endParaRPr>
          </a:p>
          <a:p>
            <a:r>
              <a:rPr lang="en-US" dirty="0" smtClean="0">
                <a:solidFill>
                  <a:srgbClr val="000000"/>
                </a:solidFill>
                <a:latin typeface="Helvetica Neue"/>
              </a:rPr>
              <a:t>- Not </a:t>
            </a:r>
            <a:r>
              <a:rPr lang="en-US" dirty="0">
                <a:solidFill>
                  <a:srgbClr val="000000"/>
                </a:solidFill>
                <a:latin typeface="Helvetica Neue"/>
              </a:rPr>
              <a:t>following traffic laws and negligent driving would fall under this </a:t>
            </a:r>
            <a:r>
              <a:rPr lang="en-US" dirty="0" smtClean="0">
                <a:solidFill>
                  <a:srgbClr val="000000"/>
                </a:solidFill>
                <a:latin typeface="Helvetica Neue"/>
              </a:rPr>
              <a:t>category as well. </a:t>
            </a:r>
          </a:p>
          <a:p>
            <a:r>
              <a:rPr lang="en-US" dirty="0" smtClean="0">
                <a:solidFill>
                  <a:srgbClr val="000000"/>
                </a:solidFill>
                <a:latin typeface="Helvetica Neue"/>
              </a:rPr>
              <a:t>- ‘Less </a:t>
            </a:r>
            <a:r>
              <a:rPr lang="en-US" dirty="0">
                <a:solidFill>
                  <a:srgbClr val="000000"/>
                </a:solidFill>
                <a:latin typeface="Helvetica Neue"/>
              </a:rPr>
              <a:t>Preventable’ are crashes that would require a substantial amount of money, time, and labor to fix. Bad road conditions, vision obscurity, and bad weather conditions would fall under this category as well.</a:t>
            </a:r>
            <a:r>
              <a:rPr lang="en-US" dirty="0" smtClean="0"/>
              <a:t> </a:t>
            </a:r>
            <a:endParaRPr lang="en-US" dirty="0"/>
          </a:p>
        </p:txBody>
      </p:sp>
      <p:pic>
        <p:nvPicPr>
          <p:cNvPr id="7" name="Picture 6"/>
          <p:cNvPicPr>
            <a:picLocks noChangeAspect="1"/>
          </p:cNvPicPr>
          <p:nvPr/>
        </p:nvPicPr>
        <p:blipFill>
          <a:blip r:embed="rId3"/>
          <a:stretch>
            <a:fillRect/>
          </a:stretch>
        </p:blipFill>
        <p:spPr>
          <a:xfrm>
            <a:off x="6730503" y="2424223"/>
            <a:ext cx="4761520" cy="3154507"/>
          </a:xfrm>
          <a:prstGeom prst="rect">
            <a:avLst/>
          </a:prstGeom>
        </p:spPr>
      </p:pic>
    </p:spTree>
    <p:extLst>
      <p:ext uri="{BB962C8B-B14F-4D97-AF65-F5344CB8AC3E}">
        <p14:creationId xmlns:p14="http://schemas.microsoft.com/office/powerpoint/2010/main" val="22071066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66697412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First Model: Logistic Regression</a:t>
            </a:r>
            <a:endParaRPr lang="en-US" dirty="0"/>
          </a:p>
        </p:txBody>
      </p:sp>
      <p:sp>
        <p:nvSpPr>
          <p:cNvPr id="3" name="Content Placeholder 2"/>
          <p:cNvSpPr>
            <a:spLocks noGrp="1"/>
          </p:cNvSpPr>
          <p:nvPr>
            <p:ph idx="1"/>
          </p:nvPr>
        </p:nvSpPr>
        <p:spPr>
          <a:xfrm>
            <a:off x="808075" y="2434856"/>
            <a:ext cx="6007396" cy="3806456"/>
          </a:xfrm>
        </p:spPr>
        <p:txBody>
          <a:bodyPr>
            <a:normAutofit/>
          </a:bodyPr>
          <a:lstStyle/>
          <a:p>
            <a:pPr marL="0" indent="0">
              <a:buNone/>
            </a:pPr>
            <a:r>
              <a:rPr lang="en-US" dirty="0" smtClean="0">
                <a:solidFill>
                  <a:srgbClr val="000000"/>
                </a:solidFill>
                <a:latin typeface="Helvetica Neue"/>
              </a:rPr>
              <a:t>In our first model we used a logistic regression model.</a:t>
            </a:r>
          </a:p>
          <a:p>
            <a:pPr marL="0" indent="0">
              <a:buNone/>
            </a:pPr>
            <a:r>
              <a:rPr lang="en-US" dirty="0" smtClean="0">
                <a:solidFill>
                  <a:srgbClr val="000000"/>
                </a:solidFill>
                <a:latin typeface="Helvetica Neue"/>
              </a:rPr>
              <a:t>We graded this model on an accuracy score and it resulted in 74% which is our lowest score. Therefore we will use it as our baseline model. </a:t>
            </a:r>
          </a:p>
          <a:p>
            <a:pPr marL="0" indent="0">
              <a:buNone/>
            </a:pPr>
            <a:r>
              <a:rPr lang="en-US" dirty="0" smtClean="0">
                <a:solidFill>
                  <a:srgbClr val="000000"/>
                </a:solidFill>
                <a:latin typeface="Helvetica Neue"/>
              </a:rPr>
              <a:t>We also graded this model on a precision and got a result of 45%</a:t>
            </a:r>
            <a:endParaRPr lang="en-US" dirty="0" smtClean="0"/>
          </a:p>
        </p:txBody>
      </p:sp>
      <p:pic>
        <p:nvPicPr>
          <p:cNvPr id="4" name="Picture 3"/>
          <p:cNvPicPr>
            <a:picLocks noChangeAspect="1"/>
          </p:cNvPicPr>
          <p:nvPr/>
        </p:nvPicPr>
        <p:blipFill>
          <a:blip r:embed="rId2"/>
          <a:stretch>
            <a:fillRect/>
          </a:stretch>
        </p:blipFill>
        <p:spPr>
          <a:xfrm>
            <a:off x="7219507" y="2434856"/>
            <a:ext cx="4401879" cy="4165539"/>
          </a:xfrm>
          <a:prstGeom prst="rect">
            <a:avLst/>
          </a:prstGeom>
        </p:spPr>
      </p:pic>
    </p:spTree>
    <p:extLst>
      <p:ext uri="{BB962C8B-B14F-4D97-AF65-F5344CB8AC3E}">
        <p14:creationId xmlns:p14="http://schemas.microsoft.com/office/powerpoint/2010/main" val="33998016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Second Model: Decision Tree Classifier</a:t>
            </a:r>
            <a:endParaRPr lang="en-US" dirty="0"/>
          </a:p>
        </p:txBody>
      </p:sp>
      <p:sp>
        <p:nvSpPr>
          <p:cNvPr id="3" name="Content Placeholder 2"/>
          <p:cNvSpPr>
            <a:spLocks noGrp="1"/>
          </p:cNvSpPr>
          <p:nvPr>
            <p:ph idx="1"/>
          </p:nvPr>
        </p:nvSpPr>
        <p:spPr>
          <a:xfrm>
            <a:off x="1137685" y="2477386"/>
            <a:ext cx="5465134" cy="3817088"/>
          </a:xfrm>
        </p:spPr>
        <p:txBody>
          <a:bodyPr>
            <a:normAutofit fontScale="92500"/>
          </a:bodyPr>
          <a:lstStyle/>
          <a:p>
            <a:r>
              <a:rPr lang="en-US" dirty="0" smtClean="0">
                <a:latin typeface="Helvetica Neue"/>
              </a:rPr>
              <a:t>In our second model the score improved slightly. We found out that bad road condition, obscure driver vision and driver errors were the most important features to consider in our model because those were the aspects heavily linked with car crashes. </a:t>
            </a:r>
            <a:endParaRPr lang="en-US" dirty="0">
              <a:latin typeface="Helvetica Neue"/>
            </a:endParaRPr>
          </a:p>
          <a:p>
            <a:r>
              <a:rPr lang="en-US" dirty="0" smtClean="0">
                <a:latin typeface="Helvetica Neue"/>
              </a:rPr>
              <a:t>The accuracy of the second model was at 75% and the precision improved to 63%.</a:t>
            </a:r>
          </a:p>
        </p:txBody>
      </p:sp>
      <p:pic>
        <p:nvPicPr>
          <p:cNvPr id="4" name="Picture 3"/>
          <p:cNvPicPr>
            <a:picLocks noChangeAspect="1"/>
          </p:cNvPicPr>
          <p:nvPr/>
        </p:nvPicPr>
        <p:blipFill>
          <a:blip r:embed="rId2"/>
          <a:stretch>
            <a:fillRect/>
          </a:stretch>
        </p:blipFill>
        <p:spPr>
          <a:xfrm>
            <a:off x="7208874" y="2402957"/>
            <a:ext cx="4175938" cy="4414923"/>
          </a:xfrm>
          <a:prstGeom prst="rect">
            <a:avLst/>
          </a:prstGeom>
        </p:spPr>
      </p:pic>
    </p:spTree>
    <p:extLst>
      <p:ext uri="{BB962C8B-B14F-4D97-AF65-F5344CB8AC3E}">
        <p14:creationId xmlns:p14="http://schemas.microsoft.com/office/powerpoint/2010/main" val="5045783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Third Model</a:t>
            </a:r>
            <a:endParaRPr lang="en-US" dirty="0"/>
          </a:p>
        </p:txBody>
      </p:sp>
      <p:sp>
        <p:nvSpPr>
          <p:cNvPr id="3" name="Content Placeholder 2"/>
          <p:cNvSpPr>
            <a:spLocks noGrp="1"/>
          </p:cNvSpPr>
          <p:nvPr>
            <p:ph idx="1"/>
          </p:nvPr>
        </p:nvSpPr>
        <p:spPr>
          <a:xfrm>
            <a:off x="829340" y="2469966"/>
            <a:ext cx="5518297" cy="3771346"/>
          </a:xfrm>
        </p:spPr>
        <p:txBody>
          <a:bodyPr>
            <a:normAutofit/>
          </a:bodyPr>
          <a:lstStyle/>
          <a:p>
            <a:r>
              <a:rPr lang="en-US" dirty="0" smtClean="0">
                <a:latin typeface="Helvetica Neue"/>
              </a:rPr>
              <a:t>For our third model we compared the two previous models to find the model that performed the best. The best performing model was the second model with an accuracy score of 75% and precision of 63%.</a:t>
            </a:r>
          </a:p>
          <a:p>
            <a:r>
              <a:rPr lang="en-US" dirty="0" smtClean="0">
                <a:latin typeface="Helvetica Neue"/>
              </a:rPr>
              <a:t> The results of our final model indicate that most of the crashes were preventable.</a:t>
            </a:r>
          </a:p>
        </p:txBody>
      </p:sp>
      <p:pic>
        <p:nvPicPr>
          <p:cNvPr id="4" name="Picture 3"/>
          <p:cNvPicPr>
            <a:picLocks noChangeAspect="1"/>
          </p:cNvPicPr>
          <p:nvPr/>
        </p:nvPicPr>
        <p:blipFill>
          <a:blip r:embed="rId2"/>
          <a:stretch>
            <a:fillRect/>
          </a:stretch>
        </p:blipFill>
        <p:spPr>
          <a:xfrm>
            <a:off x="7301758" y="2469966"/>
            <a:ext cx="4173984" cy="4388034"/>
          </a:xfrm>
          <a:prstGeom prst="rect">
            <a:avLst/>
          </a:prstGeom>
        </p:spPr>
      </p:pic>
    </p:spTree>
    <p:extLst>
      <p:ext uri="{BB962C8B-B14F-4D97-AF65-F5344CB8AC3E}">
        <p14:creationId xmlns:p14="http://schemas.microsoft.com/office/powerpoint/2010/main" val="1337428805"/>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254</TotalTime>
  <Words>609</Words>
  <Application>Microsoft Office PowerPoint</Application>
  <PresentationFormat>Widescreen</PresentationFormat>
  <Paragraphs>38</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Garamond</vt:lpstr>
      <vt:lpstr>Helvetica Neue</vt:lpstr>
      <vt:lpstr>Organic</vt:lpstr>
      <vt:lpstr>CHICAGO CAR CRASH ANALYSIS</vt:lpstr>
      <vt:lpstr>PowerPoint Presentation</vt:lpstr>
      <vt:lpstr>Business Understanding</vt:lpstr>
      <vt:lpstr>What is Our Focus</vt:lpstr>
      <vt:lpstr>Data Understanding</vt:lpstr>
      <vt:lpstr>PowerPoint Presentation</vt:lpstr>
      <vt:lpstr>First Model: Logistic Regression</vt:lpstr>
      <vt:lpstr>Second Model: Decision Tree Classifier</vt:lpstr>
      <vt:lpstr>Third Model</vt:lpstr>
      <vt:lpstr>PowerPoint Presentation</vt:lpstr>
      <vt:lpstr>PowerPoint Presentation</vt:lpstr>
      <vt:lpstr>Recommendations</vt:lpstr>
      <vt:lpstr>Conclusion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HP</cp:lastModifiedBy>
  <cp:revision>24</cp:revision>
  <dcterms:created xsi:type="dcterms:W3CDTF">2022-08-02T13:42:00Z</dcterms:created>
  <dcterms:modified xsi:type="dcterms:W3CDTF">2022-08-02T17:56:56Z</dcterms:modified>
</cp:coreProperties>
</file>

<file path=docProps/thumbnail.jpeg>
</file>